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93" r:id="rId2"/>
    <p:sldId id="277" r:id="rId3"/>
    <p:sldId id="256" r:id="rId4"/>
    <p:sldId id="278" r:id="rId5"/>
    <p:sldId id="258" r:id="rId6"/>
    <p:sldId id="259" r:id="rId7"/>
    <p:sldId id="260" r:id="rId8"/>
    <p:sldId id="269" r:id="rId9"/>
    <p:sldId id="272" r:id="rId10"/>
    <p:sldId id="270" r:id="rId11"/>
    <p:sldId id="273" r:id="rId12"/>
    <p:sldId id="279" r:id="rId13"/>
    <p:sldId id="261" r:id="rId14"/>
    <p:sldId id="262" r:id="rId15"/>
    <p:sldId id="274" r:id="rId16"/>
    <p:sldId id="263" r:id="rId17"/>
    <p:sldId id="264" r:id="rId18"/>
    <p:sldId id="276" r:id="rId19"/>
    <p:sldId id="265" r:id="rId20"/>
    <p:sldId id="281" r:id="rId21"/>
  </p:sldIdLst>
  <p:sldSz cx="14630400" cy="8229600"/>
  <p:notesSz cx="8229600" cy="14630400"/>
  <p:embeddedFontLs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PT Serif" panose="020A0603040505020204" pitchFamily="18" charset="77"/>
      <p:bold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E5E5E5"/>
    <a:srgbClr val="E4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A5360D-5AD9-4567-FA4C-411B55A8551D}"/>
              </a:ext>
            </a:extLst>
          </p:cNvPr>
          <p:cNvSpPr/>
          <p:nvPr/>
        </p:nvSpPr>
        <p:spPr>
          <a:xfrm>
            <a:off x="2020186" y="985723"/>
            <a:ext cx="10731795" cy="6258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endParaRPr lang="en-US" sz="4800" dirty="0">
              <a:solidFill>
                <a:srgbClr val="020202"/>
              </a:solidFill>
              <a:latin typeface="PT Serif" pitchFamily="34" charset="0"/>
            </a:endParaRPr>
          </a:p>
          <a:p>
            <a:pPr marL="0" indent="0" algn="ctr">
              <a:lnSpc>
                <a:spcPts val="5000"/>
              </a:lnSpc>
              <a:buNone/>
            </a:pPr>
            <a:r>
              <a:rPr lang="en-US" sz="4800" dirty="0">
                <a:solidFill>
                  <a:srgbClr val="020202"/>
                </a:solidFill>
                <a:latin typeface="PT Serif" pitchFamily="34" charset="0"/>
              </a:rPr>
              <a:t>COMP30027 MACHINE LEARNING</a:t>
            </a:r>
          </a:p>
          <a:p>
            <a:pPr marL="0" indent="0" algn="ctr">
              <a:lnSpc>
                <a:spcPts val="5000"/>
              </a:lnSpc>
              <a:buNone/>
            </a:pPr>
            <a:r>
              <a:rPr lang="en-US" sz="4800" dirty="0">
                <a:solidFill>
                  <a:srgbClr val="020202"/>
                </a:solidFill>
                <a:latin typeface="PT Serif" pitchFamily="34" charset="0"/>
              </a:rPr>
              <a:t>TUTORIAL</a:t>
            </a:r>
          </a:p>
          <a:p>
            <a:pPr marL="0" indent="0" algn="ctr">
              <a:lnSpc>
                <a:spcPts val="5000"/>
              </a:lnSpc>
              <a:buNone/>
            </a:pPr>
            <a:endParaRPr lang="en-US" sz="4800" dirty="0">
              <a:solidFill>
                <a:srgbClr val="020202"/>
              </a:solidFill>
              <a:latin typeface="PT Serif" pitchFamily="34" charset="0"/>
            </a:endParaRPr>
          </a:p>
          <a:p>
            <a:pPr marL="0" indent="0" algn="ctr">
              <a:lnSpc>
                <a:spcPts val="5000"/>
              </a:lnSpc>
              <a:buNone/>
            </a:pPr>
            <a:endParaRPr lang="en-US" sz="4800" dirty="0">
              <a:solidFill>
                <a:srgbClr val="020202"/>
              </a:solidFill>
              <a:latin typeface="PT Serif" pitchFamily="34" charset="0"/>
            </a:endParaRPr>
          </a:p>
          <a:p>
            <a:pPr marL="0" indent="0" algn="ctr">
              <a:lnSpc>
                <a:spcPts val="5000"/>
              </a:lnSpc>
              <a:buNone/>
            </a:pPr>
            <a:r>
              <a:rPr lang="en-US" sz="4800" dirty="0">
                <a:solidFill>
                  <a:srgbClr val="020202"/>
                </a:solidFill>
                <a:latin typeface="PT Serif" pitchFamily="34" charset="0"/>
              </a:rPr>
              <a:t>Workshop </a:t>
            </a:r>
            <a:r>
              <a:rPr lang="en-US" sz="4800">
                <a:solidFill>
                  <a:srgbClr val="020202"/>
                </a:solidFill>
                <a:latin typeface="PT Serif" pitchFamily="34" charset="0"/>
              </a:rPr>
              <a:t>- 2</a:t>
            </a:r>
            <a:endParaRPr lang="en-US" sz="4800" dirty="0">
              <a:solidFill>
                <a:srgbClr val="020202"/>
              </a:solidFill>
              <a:latin typeface="PT Serif" pitchFamily="34" charset="0"/>
            </a:endParaRPr>
          </a:p>
          <a:p>
            <a:pPr marL="0" indent="0" algn="ctr">
              <a:lnSpc>
                <a:spcPts val="5000"/>
              </a:lnSpc>
              <a:buNone/>
            </a:pPr>
            <a:endParaRPr lang="en-US" sz="4800" dirty="0">
              <a:solidFill>
                <a:srgbClr val="020202"/>
              </a:solidFill>
              <a:latin typeface="PT Serif" pitchFamily="34" charset="0"/>
            </a:endParaRPr>
          </a:p>
          <a:p>
            <a:pPr marL="0" indent="0" algn="ctr">
              <a:lnSpc>
                <a:spcPts val="5000"/>
              </a:lnSpc>
              <a:buNone/>
            </a:pP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31D596-8E94-8EF9-1544-B09941F32F04}"/>
              </a:ext>
            </a:extLst>
          </p:cNvPr>
          <p:cNvSpPr/>
          <p:nvPr/>
        </p:nvSpPr>
        <p:spPr>
          <a:xfrm>
            <a:off x="12777849" y="7528956"/>
            <a:ext cx="1852551" cy="700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23215"/>
            <a:ext cx="5882640" cy="1996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830" y="2778760"/>
            <a:ext cx="6842760" cy="1196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30" y="3924300"/>
            <a:ext cx="6903720" cy="1203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28260"/>
            <a:ext cx="6743700" cy="1234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430" y="6532245"/>
            <a:ext cx="6614160" cy="135636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E27826D-ACD1-6BFE-9B63-110EA414432D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4518390"/>
              </p:ext>
            </p:extLst>
          </p:nvPr>
        </p:nvGraphicFramePr>
        <p:xfrm>
          <a:off x="362689" y="1321434"/>
          <a:ext cx="6224380" cy="4164965"/>
        </p:xfrm>
        <a:graphic>
          <a:graphicData uri="http://schemas.openxmlformats.org/drawingml/2006/table">
            <a:tbl>
              <a:tblPr/>
              <a:tblGrid>
                <a:gridCol w="155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2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Cancer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Test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Joint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Conditional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6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80%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07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20%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6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10%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7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90%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CC6C8EA-0624-08A3-ADAD-E78820C9D6D3}"/>
              </a:ext>
            </a:extLst>
          </p:cNvPr>
          <p:cNvSpPr txBox="1"/>
          <p:nvPr/>
        </p:nvSpPr>
        <p:spPr>
          <a:xfrm>
            <a:off x="-2225040" y="2470983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0.8%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DB0B2-9EF4-1D24-F135-ECB5F7886BC5}"/>
              </a:ext>
            </a:extLst>
          </p:cNvPr>
          <p:cNvSpPr txBox="1"/>
          <p:nvPr/>
        </p:nvSpPr>
        <p:spPr>
          <a:xfrm>
            <a:off x="-3342640" y="3219250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0.2</a:t>
            </a:r>
            <a:r>
              <a:rPr lang="en-US" altLang="zh-CN" sz="18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B60CA-F4C2-7931-D3A2-1BBBC9D30FC4}"/>
              </a:ext>
            </a:extLst>
          </p:cNvPr>
          <p:cNvSpPr txBox="1"/>
          <p:nvPr/>
        </p:nvSpPr>
        <p:spPr>
          <a:xfrm>
            <a:off x="-3917950" y="4093633"/>
            <a:ext cx="899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9.9%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E4E2C-5F6A-479F-DCF5-397FCF80FD40}"/>
              </a:ext>
            </a:extLst>
          </p:cNvPr>
          <p:cNvSpPr txBox="1"/>
          <p:nvPr/>
        </p:nvSpPr>
        <p:spPr>
          <a:xfrm>
            <a:off x="-4189306" y="4953055"/>
            <a:ext cx="9279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89.1%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202266" y="609176"/>
            <a:ext cx="11844655" cy="1143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800"/>
              </a:spcBef>
              <a:spcAft>
                <a:spcPct val="0"/>
              </a:spcAft>
            </a:pPr>
            <a:r>
              <a:rPr lang="en-US" altLang="zh-CN" sz="20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Q2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Given the table above, compute the </a:t>
            </a:r>
            <a:r>
              <a:rPr lang="en-US" altLang="zh-CN" sz="20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marginal probability</a:t>
            </a: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 of a positive result in the mammogram screening test.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354667" y="2128350"/>
            <a:ext cx="12632258" cy="331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16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The </a:t>
            </a:r>
            <a:r>
              <a:rPr lang="en-US" altLang="zh-CN" sz="16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marginal probability</a:t>
            </a:r>
            <a:r>
              <a:rPr lang="en-US" altLang="zh-CN" sz="16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 is the total probability of a positive result: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P(Test == </a:t>
            </a:r>
            <a:r>
              <a:rPr lang="en-US" altLang="zh-CN" sz="20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Positive|Cancer</a:t>
            </a: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 == No)P(Cancer == No) + P(Test == </a:t>
            </a:r>
            <a:r>
              <a:rPr lang="en-US" altLang="zh-CN" sz="20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Positive|Cancer</a:t>
            </a: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 == Yes)P(Cancer == Yes)</a:t>
            </a:r>
          </a:p>
          <a:p>
            <a:endParaRPr lang="en-AU" dirty="0"/>
          </a:p>
          <a:p>
            <a:endParaRPr lang="en-AU" dirty="0"/>
          </a:p>
          <a:p>
            <a:r>
              <a:rPr lang="en-AU" sz="2000" dirty="0"/>
              <a:t>this is the sum of the two joint probabilities in the table above:</a:t>
            </a:r>
          </a:p>
          <a:p>
            <a:r>
              <a:rPr lang="en-AU" sz="2000" dirty="0"/>
              <a:t>P(Test == </a:t>
            </a:r>
            <a:r>
              <a:rPr lang="en-AU" sz="2000" dirty="0" err="1"/>
              <a:t>Positive,Cancer</a:t>
            </a:r>
            <a:r>
              <a:rPr lang="en-AU" sz="2000" dirty="0"/>
              <a:t> == No) + P(Test == </a:t>
            </a:r>
            <a:r>
              <a:rPr lang="en-AU" sz="2000" dirty="0" err="1"/>
              <a:t>Positive,Cancer</a:t>
            </a:r>
            <a:r>
              <a:rPr lang="en-AU" sz="2000" dirty="0"/>
              <a:t> == Yes)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endParaRPr lang="en-US" altLang="zh-CN" sz="240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endParaRPr lang="en-US" altLang="zh-CN" sz="200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=&gt;</a:t>
            </a:r>
            <a:r>
              <a:rPr lang="en-US" altLang="zh-CN" sz="200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0.8 + 9.9 = 10.7%</a:t>
            </a:r>
            <a:endParaRPr lang="en-US" altLang="zh-CN" sz="1600" b="0" i="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B3FDEA-D629-92E3-56D6-52C82539EA69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9012399"/>
              </p:ext>
            </p:extLst>
          </p:nvPr>
        </p:nvGraphicFramePr>
        <p:xfrm>
          <a:off x="7762545" y="3624367"/>
          <a:ext cx="6224380" cy="4269466"/>
        </p:xfrm>
        <a:graphic>
          <a:graphicData uri="http://schemas.openxmlformats.org/drawingml/2006/table">
            <a:tbl>
              <a:tblPr/>
              <a:tblGrid>
                <a:gridCol w="155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6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402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Cancer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Test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Joint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Conditional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6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80%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2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20%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6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10%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70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90%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703C97-23ED-4064-8ADA-11A60311FB11}"/>
              </a:ext>
            </a:extLst>
          </p:cNvPr>
          <p:cNvSpPr txBox="1"/>
          <p:nvPr/>
        </p:nvSpPr>
        <p:spPr>
          <a:xfrm>
            <a:off x="5174816" y="4773916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0.8%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0CDA7-C5A1-2638-2039-5FEA174F39EF}"/>
              </a:ext>
            </a:extLst>
          </p:cNvPr>
          <p:cNvSpPr txBox="1"/>
          <p:nvPr/>
        </p:nvSpPr>
        <p:spPr>
          <a:xfrm>
            <a:off x="4057216" y="5522183"/>
            <a:ext cx="843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0.2</a:t>
            </a:r>
            <a:r>
              <a:rPr lang="en-US" altLang="zh-CN" sz="18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37B2C-558E-4F89-D43F-CDC95647738D}"/>
              </a:ext>
            </a:extLst>
          </p:cNvPr>
          <p:cNvSpPr txBox="1"/>
          <p:nvPr/>
        </p:nvSpPr>
        <p:spPr>
          <a:xfrm>
            <a:off x="3481906" y="6396566"/>
            <a:ext cx="899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9.9%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8D251-A650-A489-34ED-271F79C19131}"/>
              </a:ext>
            </a:extLst>
          </p:cNvPr>
          <p:cNvSpPr txBox="1"/>
          <p:nvPr/>
        </p:nvSpPr>
        <p:spPr>
          <a:xfrm>
            <a:off x="3210550" y="7255988"/>
            <a:ext cx="9279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89.1%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714993AC-EFA1-3912-642B-F297B6F4C18A}"/>
              </a:ext>
            </a:extLst>
          </p:cNvPr>
          <p:cNvSpPr txBox="1"/>
          <p:nvPr/>
        </p:nvSpPr>
        <p:spPr>
          <a:xfrm>
            <a:off x="1062990" y="1122188"/>
            <a:ext cx="12754610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800"/>
              </a:spcBef>
              <a:spcAft>
                <a:spcPct val="0"/>
              </a:spcAft>
            </a:pPr>
            <a:r>
              <a:rPr lang="en-US" altLang="zh-CN" sz="24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Q3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Suppose a woman in this age group receives a positive test result. Compute the </a:t>
            </a:r>
            <a:r>
              <a:rPr lang="en-US" altLang="zh-CN" sz="24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conditional probability</a:t>
            </a: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 P(Cancer == </a:t>
            </a:r>
            <a:r>
              <a:rPr lang="en-US" altLang="zh-CN" sz="24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Yes|Test</a:t>
            </a: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 == </a:t>
            </a:r>
            <a:r>
              <a:rPr lang="en-US" altLang="zh-CN" sz="24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Postive</a:t>
            </a: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)</a:t>
            </a:r>
            <a:r>
              <a:rPr lang="en-US" altLang="zh-CN" sz="20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.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8374E038-E9C0-5CB5-7F15-B8CE89B2BC75}"/>
              </a:ext>
            </a:extLst>
          </p:cNvPr>
          <p:cNvSpPr txBox="1"/>
          <p:nvPr/>
        </p:nvSpPr>
        <p:spPr>
          <a:xfrm>
            <a:off x="1062990" y="2998483"/>
            <a:ext cx="12918757" cy="3083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This is equivalent to the joint probability P(Test == Positive, Cancer == Yes) over the total probability of a positive result:</a:t>
            </a:r>
          </a:p>
          <a:p>
            <a:pPr marL="0" indent="0" algn="l">
              <a:spcBef>
                <a:spcPct val="0"/>
              </a:spcBef>
              <a:spcAft>
                <a:spcPct val="0"/>
              </a:spcAft>
            </a:pPr>
            <a:endParaRPr lang="en-US" altLang="zh-CN" sz="2400" b="0" i="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P(Test == </a:t>
            </a:r>
            <a:r>
              <a:rPr lang="en-US" altLang="zh-CN" sz="24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Positive,Cancer</a:t>
            </a: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 == Yes) / P(Test == Yes)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endParaRPr lang="en-US" altLang="zh-CN" sz="2400" b="0" i="0" dirty="0">
              <a:solidFill>
                <a:srgbClr val="000000"/>
              </a:solidFill>
              <a:latin typeface="DM Sans" pitchFamily="2" charset="77"/>
              <a:ea typeface="Helvetica Neue"/>
              <a:cs typeface="Calibri" panose="020F0502020204030204" charset="0"/>
            </a:endParaRP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0.8 / 10.7 = 7.5%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Calibri" panose="020F0502020204030204" charset="0"/>
              </a:rPr>
              <a:t>This result shows that even if a screening test returns a positive result, the actual chance of cancer is only 7.5%.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5323EF-2AAA-E74F-B3F5-B99347FD4F78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9293"/>
            <a:ext cx="75564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Empirical Probability Distribution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37974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28379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Data Collection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3346133"/>
            <a:ext cx="7046238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Gather observations from real-world experiments or surveys. Record frequencies of each outcome.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98752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429875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Frequency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4806910"/>
            <a:ext cx="670607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Count occurrences of each value. Divide by total observations to get relative frequencies.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59529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759529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Distribution Creation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6267688"/>
            <a:ext cx="636579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 these relative frequencies. They approximate the true probability distribution as sample size increases.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E5B9E-081E-8221-F2B8-C78C653F6CF4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4299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Binomial Distribution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3892510"/>
            <a:ext cx="229195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4400669"/>
            <a:ext cx="229195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Models the number of successes in n independent trials, each with probability p of success.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904" y="30987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892510"/>
            <a:ext cx="2292072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Formula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425904" y="4400669"/>
            <a:ext cx="22920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P(X = k) = C(n,k) × p^k × (1-p)^(n-k) where C(n,k) is the binomial coefficient.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138" y="309872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892510"/>
            <a:ext cx="2291953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Coin Example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058138" y="4400669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3 heads in 5 flips: P(X = 3) = C(5,3) × (0.5)^3 × (0.5)^2 = 10 × 0.03125 = 0.3125.</a:t>
            </a:r>
            <a:endParaRPr lang="en-US" sz="1750" dirty="0"/>
          </a:p>
        </p:txBody>
      </p:sp>
      <p:pic>
        <p:nvPicPr>
          <p:cNvPr id="14" name="Graphic 13" descr="Blog with solid fill">
            <a:extLst>
              <a:ext uri="{FF2B5EF4-FFF2-40B4-BE49-F238E27FC236}">
                <a16:creationId xmlns:a16="http://schemas.microsoft.com/office/drawing/2014/main" id="{9B52176E-DE8A-61D3-99AE-8E598E790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893" y="3012161"/>
            <a:ext cx="744260" cy="744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396240" y="220345"/>
            <a:ext cx="13552805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800"/>
              </a:spcBef>
              <a:spcAft>
                <a:spcPct val="0"/>
              </a:spcAft>
            </a:pPr>
            <a:r>
              <a:rPr lang="en-US" altLang="zh-CN" sz="2000" b="1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Q4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Suppose you flip a fair coin 10 times. What are the odds that you will get exactly K heads, for each possible value of K (0,1,...10)? Write a function to simulate this experiment and empirically estimate the probability distribution.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619490" y="2170218"/>
            <a:ext cx="4722495" cy="3302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89330" y="7919402"/>
            <a:ext cx="12959715" cy="620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1400" dirty="0"/>
              <a:t>https://</a:t>
            </a:r>
            <a:r>
              <a:rPr lang="en-US" altLang="en-US" sz="1400" dirty="0" err="1"/>
              <a:t>in.pinterest.com</a:t>
            </a:r>
            <a:r>
              <a:rPr lang="en-US" altLang="en-US" sz="1400" dirty="0"/>
              <a:t>/pin/coin-toss-probability-formula-solved-examples-in-2024--933652566490495490/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2B2D95-015C-7D34-309D-B62F04C66CE9}"/>
              </a:ext>
            </a:extLst>
          </p:cNvPr>
          <p:cNvSpPr txBox="1"/>
          <p:nvPr/>
        </p:nvSpPr>
        <p:spPr>
          <a:xfrm>
            <a:off x="1862667" y="2489200"/>
            <a:ext cx="326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Simulate flipping coin 10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7C5B6-C0A1-AE2D-507E-9A85BF16EE22}"/>
              </a:ext>
            </a:extLst>
          </p:cNvPr>
          <p:cNvSpPr txBox="1"/>
          <p:nvPr/>
        </p:nvSpPr>
        <p:spPr>
          <a:xfrm>
            <a:off x="1862667" y="3132667"/>
            <a:ext cx="454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 number of heads in each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181D0-EB2A-06C1-EE55-BF0EEA39BB05}"/>
              </a:ext>
            </a:extLst>
          </p:cNvPr>
          <p:cNvSpPr txBox="1"/>
          <p:nvPr/>
        </p:nvSpPr>
        <p:spPr>
          <a:xfrm>
            <a:off x="1862667" y="3821535"/>
            <a:ext cx="342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the probability distribution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7620595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Probability Density Function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2689027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197185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function whose integral gives probabilities for continuous random variables.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9432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70478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Properties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937790" y="3378637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PDFs must be non-negative and integrate to 1 over the entire domain.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82829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4159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Normal Distribution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937790" y="5649754"/>
            <a:ext cx="3898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bell curve with PDF f(x) = (1/σ√2π) × e^(-(x-μ)²/2σ²) is the most common example.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808702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715453" y="5141595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Interpretation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93790" y="5649754"/>
            <a:ext cx="389870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PDF value itself isn't a probability. Probabilities come from areas under the curve.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20201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066587-CC1D-426A-E14C-1C67A6E517DB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854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Entropy in Probability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2172057" y="291715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425309"/>
            <a:ext cx="435530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Entropy measures uncertainty or information content in a probability distribution.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893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5944791" y="331136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81304" y="309860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Formula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481304" y="3606760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H(X) = -Σ P(xi) × log₂(P(xi)) for all possible outcomes xi.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74368" y="318742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8430220" y="331136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481304" y="509468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Coin Example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9481304" y="5602843"/>
            <a:ext cx="435530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a fair coin: H(X) = -(0.5 × log₂(0.5) + 0.5 × log₂(0.5)) = 1 bit.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827436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12"/>
          <p:cNvSpPr/>
          <p:nvPr/>
        </p:nvSpPr>
        <p:spPr>
          <a:xfrm>
            <a:off x="8430220" y="579679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2172057" y="491323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Properties</a:t>
            </a:r>
            <a:endParaRPr lang="en-US" sz="2300" dirty="0"/>
          </a:p>
        </p:txBody>
      </p:sp>
      <p:sp>
        <p:nvSpPr>
          <p:cNvPr id="19" name="Text 14"/>
          <p:cNvSpPr/>
          <p:nvPr/>
        </p:nvSpPr>
        <p:spPr>
          <a:xfrm>
            <a:off x="793790" y="5421392"/>
            <a:ext cx="435530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Entropy is maximized when all outcomes are equally likely. It quantifies unpredictability.</a:t>
            </a:r>
            <a:endParaRPr lang="en-US" sz="17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258" y="2887742"/>
            <a:ext cx="3651885" cy="3651885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5788938" y="567285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 16"/>
          <p:cNvSpPr/>
          <p:nvPr/>
        </p:nvSpPr>
        <p:spPr>
          <a:xfrm>
            <a:off x="5944791" y="5796796"/>
            <a:ext cx="255151" cy="318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2E9532-19F7-429E-2B07-BA29CC12364A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88315" y="412750"/>
            <a:ext cx="13309600" cy="1143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800"/>
              </a:spcBef>
              <a:spcAft>
                <a:spcPct val="0"/>
              </a:spcAft>
            </a:pPr>
            <a:r>
              <a:rPr lang="en-US" altLang="zh-CN" sz="2000" b="1" i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Q6</a:t>
            </a:r>
          </a:p>
          <a:p>
            <a:pPr marL="0" indent="0" algn="l">
              <a:spcBef>
                <a:spcPts val="1000"/>
              </a:spcBef>
              <a:spcAft>
                <a:spcPct val="0"/>
              </a:spcAft>
            </a:pPr>
            <a:r>
              <a:rPr lang="en-US" altLang="zh-CN" sz="2000" b="0" i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Compute the entropy of a random letter generator which can generate any of the 26 English letters (a-z), each with equal probability.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735" y="1612900"/>
            <a:ext cx="3223260" cy="708660"/>
          </a:xfrm>
          <a:prstGeom prst="rect">
            <a:avLst/>
          </a:prstGeom>
        </p:spPr>
      </p:pic>
      <p:pic>
        <p:nvPicPr>
          <p:cNvPr id="1026" name="Picture 2" descr="Scattergories Letters | Spin the Wheel - Random Picker">
            <a:extLst>
              <a:ext uri="{FF2B5EF4-FFF2-40B4-BE49-F238E27FC236}">
                <a16:creationId xmlns:a16="http://schemas.microsoft.com/office/drawing/2014/main" id="{2D4DD1FD-2929-0E44-56DB-5AD0771B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69" y="2751393"/>
            <a:ext cx="2956232" cy="29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EF8063-059A-0C8A-834F-DD0876DC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180" y="2552700"/>
            <a:ext cx="49784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0CD51B-97AB-1BBF-F9D8-ABC623BB956F}"/>
              </a:ext>
            </a:extLst>
          </p:cNvPr>
          <p:cNvSpPr txBox="1"/>
          <p:nvPr/>
        </p:nvSpPr>
        <p:spPr>
          <a:xfrm>
            <a:off x="1460090" y="6083300"/>
            <a:ext cx="41094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All letters (A–Z) are </a:t>
            </a:r>
            <a:r>
              <a:rPr lang="en-AU" b="1" dirty="0"/>
              <a:t>equally likely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Probability of each letter = 1/26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Entropy is </a:t>
            </a:r>
            <a:r>
              <a:rPr lang="en-AU" b="1" dirty="0"/>
              <a:t>maximum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High </a:t>
            </a:r>
            <a:r>
              <a:rPr lang="en-AU" b="1" dirty="0"/>
              <a:t>uncertainty</a:t>
            </a:r>
            <a:r>
              <a:rPr lang="en-AU" dirty="0"/>
              <a:t>: each letter is a total surprise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59379B-9F1F-56A7-7EEB-B97AB94B505A}"/>
              </a:ext>
            </a:extLst>
          </p:cNvPr>
          <p:cNvSpPr txBox="1"/>
          <p:nvPr/>
        </p:nvSpPr>
        <p:spPr>
          <a:xfrm>
            <a:off x="7849591" y="6157686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Letters are </a:t>
            </a:r>
            <a:r>
              <a:rPr lang="en-AU" b="1" dirty="0"/>
              <a:t>not equally likely</a:t>
            </a:r>
            <a:r>
              <a:rPr lang="en-AU" dirty="0"/>
              <a:t> (e.g., E is common, Z is rare)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More </a:t>
            </a:r>
            <a:r>
              <a:rPr lang="en-AU" b="1" dirty="0"/>
              <a:t>predictable</a:t>
            </a:r>
            <a:r>
              <a:rPr lang="en-AU" dirty="0"/>
              <a:t> due to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Entropy is </a:t>
            </a:r>
            <a:r>
              <a:rPr lang="en-AU" b="1" dirty="0"/>
              <a:t>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Some information is </a:t>
            </a:r>
            <a:r>
              <a:rPr lang="en-AU" b="1" dirty="0"/>
              <a:t>redundant</a:t>
            </a:r>
            <a:r>
              <a:rPr lang="en-AU" dirty="0"/>
              <a:t> (due to structure and grammar)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31862-A132-D886-2E6F-FC0E3B1AEEE2}"/>
              </a:ext>
            </a:extLst>
          </p:cNvPr>
          <p:cNvSpPr txBox="1"/>
          <p:nvPr/>
        </p:nvSpPr>
        <p:spPr>
          <a:xfrm>
            <a:off x="268921" y="7912012"/>
            <a:ext cx="75806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images.app.goo.gl</a:t>
            </a:r>
            <a:r>
              <a:rPr lang="en-US" sz="1200" dirty="0"/>
              <a:t>/c1CquByFscjNJC3Y6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8974"/>
            <a:ext cx="10126266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Real-world Applications of Probability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66283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66283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66283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66283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8482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Probability concepts power financial risk assessment, weather forecasting, medical diagnostics, and AI systems. They help us navigate uncertainty in virtually every field.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68338" y="268314"/>
            <a:ext cx="4406721" cy="280577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576899" y="7988673"/>
            <a:ext cx="731520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800" dirty="0"/>
              <a:t>https://</a:t>
            </a:r>
            <a:r>
              <a:rPr lang="en-US" altLang="en-US" sz="800" dirty="0" err="1"/>
              <a:t>www.cuemath.com</a:t>
            </a:r>
            <a:r>
              <a:rPr lang="en-US" altLang="en-US" sz="800" dirty="0"/>
              <a:t>/data/tossing-a-coin/</a:t>
            </a:r>
            <a:endParaRPr lang="en-US" sz="800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919549" y="4930530"/>
            <a:ext cx="4342130" cy="314325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277100" y="0"/>
            <a:ext cx="5586219" cy="4310743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59715" y="7984490"/>
            <a:ext cx="731520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800" dirty="0"/>
              <a:t>https://</a:t>
            </a:r>
            <a:r>
              <a:rPr lang="en-US" altLang="en-US" sz="800" dirty="0" err="1"/>
              <a:t>www.thoughtco.com</a:t>
            </a:r>
            <a:r>
              <a:rPr lang="en-US" altLang="en-US" sz="800" dirty="0"/>
              <a:t>/standard-deck-of-cards-3126599</a:t>
            </a:r>
            <a:endParaRPr lang="en-US" sz="800" dirty="0"/>
          </a:p>
        </p:txBody>
      </p:sp>
      <p:sp>
        <p:nvSpPr>
          <p:cNvPr id="11" name="Text Box 10"/>
          <p:cNvSpPr txBox="1"/>
          <p:nvPr/>
        </p:nvSpPr>
        <p:spPr>
          <a:xfrm>
            <a:off x="3114794" y="7995285"/>
            <a:ext cx="13531215" cy="5448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en-US" sz="800" dirty="0"/>
              <a:t>https://</a:t>
            </a:r>
            <a:r>
              <a:rPr lang="en-US" altLang="en-US" sz="800" dirty="0" err="1"/>
              <a:t>www.toppr.com</a:t>
            </a:r>
            <a:r>
              <a:rPr lang="en-US" altLang="en-US" sz="800" dirty="0"/>
              <a:t>/guides/</a:t>
            </a:r>
            <a:r>
              <a:rPr lang="en-US" altLang="en-US" sz="800" dirty="0" err="1"/>
              <a:t>maths</a:t>
            </a:r>
            <a:r>
              <a:rPr lang="en-US" altLang="en-US" sz="800" dirty="0"/>
              <a:t>/probability/how-to-calculate-dice-probabilities/</a:t>
            </a:r>
            <a:endParaRPr lang="en-US" sz="800" dirty="0"/>
          </a:p>
        </p:txBody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845821" y="4114800"/>
            <a:ext cx="4229240" cy="33782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59282" y="7982094"/>
            <a:ext cx="13808075" cy="2308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900" dirty="0"/>
              <a:t>https://</a:t>
            </a:r>
            <a:r>
              <a:rPr lang="en-US" altLang="en-US" sz="900" dirty="0" err="1"/>
              <a:t>www.amazon.com.au</a:t>
            </a:r>
            <a:r>
              <a:rPr lang="en-US" altLang="en-US" sz="900" dirty="0"/>
              <a:t>/Bocce-Ball-Premium-Set-Innovations/</a:t>
            </a:r>
            <a:r>
              <a:rPr lang="en-US" altLang="en-US" sz="900" dirty="0" err="1"/>
              <a:t>dp</a:t>
            </a:r>
            <a:r>
              <a:rPr lang="en-US" altLang="en-US" sz="900" dirty="0"/>
              <a:t>/B00EEQ09JS</a:t>
            </a:r>
            <a:endParaRPr lang="en-US" sz="900" dirty="0"/>
          </a:p>
        </p:txBody>
      </p:sp>
      <p:pic>
        <p:nvPicPr>
          <p:cNvPr id="1028" name="Picture 4" descr="Question mark PNG transparent image download, size: 768x1024px">
            <a:extLst>
              <a:ext uri="{FF2B5EF4-FFF2-40B4-BE49-F238E27FC236}">
                <a16:creationId xmlns:a16="http://schemas.microsoft.com/office/drawing/2014/main" id="{68A51BBC-75E6-E1BD-6447-067F43DBA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176" y="2380013"/>
            <a:ext cx="2896095" cy="38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obability | Tutmate">
            <a:extLst>
              <a:ext uri="{FF2B5EF4-FFF2-40B4-BE49-F238E27FC236}">
                <a16:creationId xmlns:a16="http://schemas.microsoft.com/office/drawing/2014/main" id="{1BD67891-ABC4-553C-DEB7-06D9DA32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82296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BE3621-3A14-1C28-D706-4D37FEB21E13}"/>
              </a:ext>
            </a:extLst>
          </p:cNvPr>
          <p:cNvSpPr txBox="1"/>
          <p:nvPr/>
        </p:nvSpPr>
        <p:spPr>
          <a:xfrm>
            <a:off x="10766322" y="7952601"/>
            <a:ext cx="7315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images.app.goo.gl</a:t>
            </a:r>
            <a:r>
              <a:rPr lang="en-US" sz="1200" dirty="0"/>
              <a:t>/5MxkDA5YCLFjvfZa8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C5DD1B-D6A0-C72F-2C72-8E363C82CC6D}"/>
              </a:ext>
            </a:extLst>
          </p:cNvPr>
          <p:cNvSpPr/>
          <p:nvPr/>
        </p:nvSpPr>
        <p:spPr>
          <a:xfrm>
            <a:off x="5619135" y="2315498"/>
            <a:ext cx="3583859" cy="3288890"/>
          </a:xfrm>
          <a:prstGeom prst="ellipse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EE4628-3EB0-686A-F30B-F7D4156E5D26}"/>
              </a:ext>
            </a:extLst>
          </p:cNvPr>
          <p:cNvSpPr/>
          <p:nvPr/>
        </p:nvSpPr>
        <p:spPr>
          <a:xfrm>
            <a:off x="5243051" y="3565424"/>
            <a:ext cx="3996818" cy="789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66550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1609090"/>
            <a:ext cx="7556500" cy="941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Navigating the World of </a:t>
            </a:r>
          </a:p>
          <a:p>
            <a:pPr marL="0" indent="0" algn="l">
              <a:lnSpc>
                <a:spcPts val="5850"/>
              </a:lnSpc>
              <a:buNone/>
            </a:pPr>
            <a:endParaRPr lang="en-US" sz="4650" dirty="0">
              <a:solidFill>
                <a:srgbClr val="020202"/>
              </a:solidFill>
              <a:latin typeface="PT Serif" panose="020A0703040505020204" pitchFamily="34" charset="0"/>
              <a:ea typeface="PT Serif" panose="020A0703040505020204" pitchFamily="34" charset="-122"/>
              <a:cs typeface="PT Serif" panose="020A0703040505020204" pitchFamily="34" charset="-120"/>
            </a:endParaRPr>
          </a:p>
          <a:p>
            <a:pPr marL="0" indent="0" algn="l">
              <a:lnSpc>
                <a:spcPts val="5850"/>
              </a:lnSpc>
              <a:buNone/>
            </a:pPr>
            <a:endParaRPr lang="en-US" sz="8000" dirty="0">
              <a:solidFill>
                <a:srgbClr val="020202"/>
              </a:solidFill>
              <a:latin typeface="PT Serif" panose="020A0703040505020204" pitchFamily="34" charset="0"/>
              <a:ea typeface="PT Serif" panose="020A0703040505020204" pitchFamily="34" charset="-122"/>
              <a:cs typeface="PT Serif" panose="020A0703040505020204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our exploration of probability. We'll journey from basic definitions to probability distributions</a:t>
            </a:r>
            <a:endParaRPr lang="en-US" sz="1750" dirty="0"/>
          </a:p>
        </p:txBody>
      </p:sp>
      <p:sp>
        <p:nvSpPr>
          <p:cNvPr id="5" name="Text Box 4"/>
          <p:cNvSpPr txBox="1"/>
          <p:nvPr/>
        </p:nvSpPr>
        <p:spPr>
          <a:xfrm>
            <a:off x="844550" y="3273425"/>
            <a:ext cx="7315200" cy="841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80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  <a:sym typeface="+mn-ea"/>
              </a:rPr>
              <a:t>Probability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105" y="-67945"/>
            <a:ext cx="15883255" cy="88087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3059470" y="1936472"/>
            <a:ext cx="8511778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Understanding Basic Probability</a:t>
            </a:r>
            <a:endParaRPr lang="en-US" sz="4650" dirty="0"/>
          </a:p>
        </p:txBody>
      </p:sp>
      <p:sp>
        <p:nvSpPr>
          <p:cNvPr id="8" name="Text 2"/>
          <p:cNvSpPr/>
          <p:nvPr/>
        </p:nvSpPr>
        <p:spPr>
          <a:xfrm>
            <a:off x="2491661" y="355290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9" name="Text 3"/>
          <p:cNvSpPr/>
          <p:nvPr/>
        </p:nvSpPr>
        <p:spPr>
          <a:xfrm>
            <a:off x="2134791" y="4396343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Probability measures the likelihood of an event occurring. It ranges from 0 (impossible) to 1 (certain).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129973" y="355290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Basic Rules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5886768" y="4396343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The sum of all probabilities in a sample space equals 1. The probability of impossible events is 0.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840039" y="360370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Deck of Card Example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9508116" y="4267624"/>
            <a:ext cx="345924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P(red card) = P(black card) = 26/52=0.5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Joint Probability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Joint probability is the likelihood of two events occurring together. It's denoted as P(A and B) or P(A ∩ B).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430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Formula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41959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independent events: P(A and B) = P(A) × P(B). For dependent events, we use the conditional probability formula.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43074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Card Example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419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probability of drawing a red `6’ card is</a:t>
            </a:r>
            <a:endParaRPr lang="en-US" sz="175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 l="3847" t="7254" r="6363" b="8924"/>
          <a:stretch>
            <a:fillRect/>
          </a:stretch>
        </p:blipFill>
        <p:spPr>
          <a:xfrm>
            <a:off x="9872068" y="285008"/>
            <a:ext cx="4513858" cy="2963652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775528" y="5040458"/>
            <a:ext cx="5080000" cy="4253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850"/>
              </a:lnSpc>
            </a:pPr>
            <a:r>
              <a:rPr lang="en-US" altLang="zh-CN" sz="1600" b="0" i="1" dirty="0">
                <a:solidFill>
                  <a:srgbClr val="111111"/>
                </a:solidFill>
                <a:latin typeface="KaTeX_Math"/>
                <a:ea typeface="KaTeX_Math"/>
              </a:rPr>
              <a:t>P</a:t>
            </a:r>
            <a:r>
              <a:rPr lang="en-US" altLang="zh-CN" sz="1600" b="0" i="0" dirty="0">
                <a:solidFill>
                  <a:srgbClr val="111111"/>
                </a:solidFill>
                <a:latin typeface="KaTeX_Main"/>
                <a:ea typeface="KaTeX_Main"/>
              </a:rPr>
              <a:t>(6∩</a:t>
            </a:r>
            <a:r>
              <a:rPr lang="en-US" altLang="zh-CN" sz="1600" b="0" i="1" dirty="0">
                <a:solidFill>
                  <a:srgbClr val="111111"/>
                </a:solidFill>
                <a:latin typeface="KaTeX_Math"/>
                <a:ea typeface="KaTeX_Math"/>
              </a:rPr>
              <a:t>red</a:t>
            </a:r>
            <a:r>
              <a:rPr lang="en-US" altLang="zh-CN" sz="1600" b="0" i="0" dirty="0">
                <a:solidFill>
                  <a:srgbClr val="111111"/>
                </a:solidFill>
                <a:latin typeface="KaTeX_Main"/>
                <a:ea typeface="KaTeX_Main"/>
              </a:rPr>
              <a:t>)=</a:t>
            </a:r>
            <a:r>
              <a:rPr lang="en-US" altLang="zh-CN" sz="1600" b="0" i="1" dirty="0">
                <a:solidFill>
                  <a:srgbClr val="111111"/>
                </a:solidFill>
                <a:latin typeface="KaTeX_Math"/>
                <a:ea typeface="KaTeX_Math"/>
              </a:rPr>
              <a:t>P</a:t>
            </a:r>
            <a:r>
              <a:rPr lang="en-US" altLang="zh-CN" sz="1600" b="0" i="0" dirty="0">
                <a:solidFill>
                  <a:srgbClr val="111111"/>
                </a:solidFill>
                <a:latin typeface="KaTeX_Main"/>
                <a:ea typeface="KaTeX_Main"/>
              </a:rPr>
              <a:t>(6)×</a:t>
            </a:r>
            <a:r>
              <a:rPr lang="en-US" altLang="zh-CN" sz="1600" b="0" i="1" dirty="0">
                <a:solidFill>
                  <a:srgbClr val="111111"/>
                </a:solidFill>
                <a:latin typeface="KaTeX_Math"/>
                <a:ea typeface="KaTeX_Math"/>
              </a:rPr>
              <a:t>P</a:t>
            </a:r>
            <a:r>
              <a:rPr lang="en-US" altLang="zh-CN" sz="1600" b="0" i="0" dirty="0">
                <a:solidFill>
                  <a:srgbClr val="111111"/>
                </a:solidFill>
                <a:latin typeface="KaTeX_Main"/>
                <a:ea typeface="KaTeX_Main"/>
              </a:rPr>
              <a:t>(</a:t>
            </a:r>
            <a:r>
              <a:rPr lang="en-US" altLang="zh-CN" sz="1600" b="0" i="1" dirty="0">
                <a:solidFill>
                  <a:srgbClr val="111111"/>
                </a:solidFill>
                <a:latin typeface="KaTeX_Math"/>
                <a:ea typeface="KaTeX_Math"/>
              </a:rPr>
              <a:t>red</a:t>
            </a:r>
            <a:r>
              <a:rPr lang="en-US" altLang="zh-CN" sz="1600" b="0" i="0" dirty="0">
                <a:solidFill>
                  <a:srgbClr val="111111"/>
                </a:solidFill>
                <a:latin typeface="KaTeX_Main"/>
                <a:ea typeface="KaTeX_Main"/>
              </a:rPr>
              <a:t>)=4/52×26/52=1/26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25B87-1FE6-B365-24C4-BEE411F78928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59750"/>
            <a:ext cx="6188869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Conditional Probability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1944172"/>
            <a:ext cx="1134070" cy="2050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70986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9144"/>
            <a:ext cx="6082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probability of event A occurring given that event B has occurred. It represents updated probabilities with new information.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94666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21480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Formula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729639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P(A|B) = P(A and B) / P(B), where P(B) &gt; 0. 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682258"/>
            <a:ext cx="1134070" cy="168759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9072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Example</a:t>
            </a:r>
            <a:endParaRPr lang="en-US" sz="23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rcRect l="2673" t="21568" r="54064" b="22462"/>
          <a:stretch>
            <a:fillRect/>
          </a:stretch>
        </p:blipFill>
        <p:spPr>
          <a:xfrm>
            <a:off x="314325" y="3102610"/>
            <a:ext cx="5965825" cy="434213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7"/>
          <a:srcRect l="47988" t="26389" r="22337" b="31019"/>
          <a:stretch>
            <a:fillRect/>
          </a:stretch>
        </p:blipFill>
        <p:spPr>
          <a:xfrm>
            <a:off x="1466850" y="958215"/>
            <a:ext cx="2894330" cy="233680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14325" y="7621905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/>
              <a:t>https://www.youtube.com/watch?v=H02B3aMNKzE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F63CE0-CA76-6A05-6CDC-990227BC9BFF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7177"/>
            <a:ext cx="5954197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20202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Marginal Probability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863" cy="2776299"/>
          </a:xfrm>
          <a:prstGeom prst="roundRect">
            <a:avLst>
              <a:gd name="adj" fmla="val 1226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53841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07004" y="3046571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Marginal probability is the probability of an event occurring regardless of the outcome of another variable.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1598"/>
            <a:ext cx="3664863" cy="2776299"/>
          </a:xfrm>
          <a:prstGeom prst="roundRect">
            <a:avLst>
              <a:gd name="adj" fmla="val 1226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2538413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Calculation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98681" y="3046571"/>
            <a:ext cx="321123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 by summing joint probabilities across all values of the other variable. 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14712"/>
            <a:ext cx="7556421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541526"/>
            <a:ext cx="2977039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T Serif" panose="020A0703040505020204" pitchFamily="34" charset="0"/>
                <a:ea typeface="PT Serif" panose="020A0703040505020204" pitchFamily="34" charset="-122"/>
                <a:cs typeface="PT Serif" panose="020A0703040505020204" pitchFamily="34" charset="-120"/>
              </a:rPr>
              <a:t>Class Example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07004" y="6049685"/>
            <a:ext cx="71027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40% of students are male, P(Male) = 0.4 is a marginal probability, regardless of other student attributes.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EB6F27-FF8A-08E0-9CEA-DCE2EB91E114}"/>
              </a:ext>
            </a:extLst>
          </p:cNvPr>
          <p:cNvSpPr/>
          <p:nvPr/>
        </p:nvSpPr>
        <p:spPr>
          <a:xfrm>
            <a:off x="12637827" y="7465325"/>
            <a:ext cx="1992573" cy="764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840740" y="401955"/>
            <a:ext cx="13208635" cy="22980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800"/>
              </a:spcBef>
              <a:spcAft>
                <a:spcPct val="0"/>
              </a:spcAft>
            </a:pPr>
            <a:r>
              <a:rPr lang="en-US" altLang="zh-CN" sz="14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Q1</a:t>
            </a:r>
          </a:p>
          <a:p>
            <a:pPr marL="0" indent="0" algn="l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Approximately 1% of women aged between 40 and 50 have breast cancer. 80% of mammogram screening tests detect breast cancer when it is there. 90% of mammograms DO NOT show breast cancer when it’s NOT there. Use this information to complete the following table with: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/>
              <a:buChar char="•"/>
            </a:pP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the </a:t>
            </a:r>
            <a:r>
              <a:rPr lang="en-US" altLang="zh-CN" sz="14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joint probabilities</a:t>
            </a: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 P(</a:t>
            </a:r>
            <a:r>
              <a:rPr lang="en-US" altLang="zh-CN" sz="14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Cancer,Test</a:t>
            </a: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) for each possible pair of cancer status and test result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spcAft>
                <a:spcPts val="500"/>
              </a:spcAft>
              <a:buFont typeface="Arial" panose="020B0604020202020204"/>
              <a:buChar char="•"/>
            </a:pP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the </a:t>
            </a:r>
            <a:r>
              <a:rPr lang="en-US" altLang="zh-CN" sz="1400" b="1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conditional probabilities</a:t>
            </a: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 P(</a:t>
            </a:r>
            <a:r>
              <a:rPr lang="en-US" altLang="zh-CN" sz="1400" b="0" i="0" dirty="0" err="1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Test|Cancer</a:t>
            </a:r>
            <a:r>
              <a:rPr lang="en-US" altLang="zh-CN" sz="1400" b="0" i="0" dirty="0">
                <a:solidFill>
                  <a:srgbClr val="000000"/>
                </a:solidFill>
                <a:latin typeface="DM Sans" pitchFamily="2" charset="77"/>
                <a:ea typeface="Helvetica Neue"/>
                <a:cs typeface="+mn-lt"/>
              </a:rPr>
              <a:t>) for each test result given cancer status</a:t>
            </a:r>
            <a:endParaRPr lang="en-US" altLang="zh-CN" sz="1400" dirty="0">
              <a:latin typeface="DM Sans" pitchFamily="2" charset="77"/>
              <a:cs typeface="+mn-lt"/>
            </a:endParaRPr>
          </a:p>
        </p:txBody>
      </p:sp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3650385544"/>
              </p:ext>
            </p:extLst>
          </p:nvPr>
        </p:nvGraphicFramePr>
        <p:xfrm>
          <a:off x="1024890" y="3566919"/>
          <a:ext cx="12580620" cy="173355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145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5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5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5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>
                          <a:solidFill>
                            <a:srgbClr val="000000"/>
                          </a:solidFill>
                        </a:rPr>
                        <a:t>Cancer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>
                          <a:solidFill>
                            <a:srgbClr val="000000"/>
                          </a:solidFill>
                        </a:rPr>
                        <a:t>Test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>
                          <a:solidFill>
                            <a:srgbClr val="000000"/>
                          </a:solidFill>
                        </a:rPr>
                        <a:t>Joint prob.</a:t>
                      </a:r>
                      <a:endParaRPr lang="en-US" altLang="zh-CN" sz="1400" b="1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Conditional prob.</a:t>
                      </a:r>
                      <a:endParaRPr lang="en-US" altLang="zh-CN" sz="1400" b="1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Positive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dirty="0">
                          <a:solidFill>
                            <a:srgbClr val="000000"/>
                          </a:solidFill>
                        </a:rPr>
                        <a:t>80%</a:t>
                      </a:r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Negative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Positive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>
                          <a:solidFill>
                            <a:srgbClr val="000000"/>
                          </a:solidFill>
                        </a:rPr>
                        <a:t>Negative</a:t>
                      </a:r>
                      <a:endParaRPr lang="en-US" altLang="zh-CN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dirty="0">
                          <a:solidFill>
                            <a:srgbClr val="000000"/>
                          </a:solidFill>
                        </a:rPr>
                        <a:t>90%</a:t>
                      </a:r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442835" y="306070"/>
            <a:ext cx="5080000" cy="42100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000" b="1">
                <a:latin typeface="Calibri" panose="020F0502020204030204" charset="0"/>
                <a:cs typeface="Calibri" panose="020F0502020204030204" charset="0"/>
              </a:rPr>
              <a:t>Compute the Conditional Probabilities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340" y="993775"/>
            <a:ext cx="5982970" cy="856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70" y="2117090"/>
            <a:ext cx="345186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770" y="3115310"/>
            <a:ext cx="4671060" cy="403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580" y="3937635"/>
            <a:ext cx="4053840" cy="807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030" y="5093970"/>
            <a:ext cx="5082540" cy="441960"/>
          </a:xfrm>
          <a:prstGeom prst="rect">
            <a:avLst/>
          </a:prstGeom>
        </p:spPr>
      </p:pic>
      <p:graphicFrame>
        <p:nvGraphicFramePr>
          <p:cNvPr id="11" name="Table 1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240998"/>
              </p:ext>
            </p:extLst>
          </p:nvPr>
        </p:nvGraphicFramePr>
        <p:xfrm>
          <a:off x="605202" y="1509394"/>
          <a:ext cx="6341508" cy="3772287"/>
        </p:xfrm>
        <a:graphic>
          <a:graphicData uri="http://schemas.openxmlformats.org/drawingml/2006/table">
            <a:tbl>
              <a:tblPr/>
              <a:tblGrid>
                <a:gridCol w="1585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8517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Cancer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Test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Joint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1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Conditional prob.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80%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7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Yes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7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Positive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zh-CN" sz="1400" b="0" i="0" dirty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77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No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Negative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sz="1400" b="0" i="0">
                        <a:solidFill>
                          <a:srgbClr val="000000"/>
                        </a:solidFill>
                        <a:latin typeface="Calibri" panose="020F0502020204030204" charset="0"/>
                        <a:ea typeface="Helvetica Neue"/>
                        <a:cs typeface="Calibri" panose="020F0502020204030204" charset="0"/>
                      </a:endParaRP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latin typeface="Calibri" panose="020F0502020204030204" charset="0"/>
                          <a:ea typeface="Helvetica Neue"/>
                          <a:cs typeface="Calibri" panose="020F0502020204030204" charset="0"/>
                        </a:rPr>
                        <a:t>90%</a:t>
                      </a:r>
                    </a:p>
                  </a:txBody>
                  <a:tcPr marL="66675" marR="66675" marT="66675" marB="666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1D0E4F-B284-8D4F-6347-AA658F1D06C8}"/>
              </a:ext>
            </a:extLst>
          </p:cNvPr>
          <p:cNvSpPr txBox="1"/>
          <p:nvPr/>
        </p:nvSpPr>
        <p:spPr>
          <a:xfrm>
            <a:off x="-339735" y="3416265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20%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BBCC9C-FF0F-4976-C727-8A38628BDE8C}"/>
              </a:ext>
            </a:extLst>
          </p:cNvPr>
          <p:cNvSpPr txBox="1"/>
          <p:nvPr/>
        </p:nvSpPr>
        <p:spPr>
          <a:xfrm>
            <a:off x="-539086" y="4114800"/>
            <a:ext cx="74857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ctr"/>
            <a:r>
              <a:rPr lang="en-US" altLang="zh-CN" sz="1400" b="0" i="0" dirty="0">
                <a:solidFill>
                  <a:srgbClr val="000000"/>
                </a:solidFill>
                <a:latin typeface="Calibri" panose="020F0502020204030204" charset="0"/>
                <a:ea typeface="Helvetica Neue"/>
                <a:cs typeface="Calibri" panose="020F0502020204030204" charset="0"/>
              </a:rPr>
              <a:t>10%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60*125"/>
  <p:tag name="TABLE_ENDDRAG_RECT" val="80*264*460*1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7*218"/>
  <p:tag name="TABLE_ENDDRAG_RECT" val="412*43*397*2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7*218"/>
  <p:tag name="TABLE_ENDDRAG_RECT" val="412*43*397*2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1321</Words>
  <Application>Microsoft Macintosh PowerPoint</Application>
  <PresentationFormat>Custom</PresentationFormat>
  <Paragraphs>208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PT Serif</vt:lpstr>
      <vt:lpstr>DM Sans</vt:lpstr>
      <vt:lpstr>Arial</vt:lpstr>
      <vt:lpstr>KaTeX_Math</vt:lpstr>
      <vt:lpstr>KaTeX_Main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Rinu Ann Sebastian</cp:lastModifiedBy>
  <cp:revision>10</cp:revision>
  <dcterms:created xsi:type="dcterms:W3CDTF">2025-03-19T07:23:00Z</dcterms:created>
  <dcterms:modified xsi:type="dcterms:W3CDTF">2025-04-30T04:54:24Z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F6700A78C89046A2B716BB16F7F04911_13</vt:lpwstr>
  </property>
  <property fmtid="{D5CDD505-2E9C-101B-9397-08002B2CF9AE}" pid="3" name="KSOProductBuildVer">
    <vt:lpwstr>1033-12.2.0.19805</vt:lpwstr>
  </property>
</Properties>
</file>